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3" r:id="rId4"/>
    <p:sldId id="258" r:id="rId5"/>
    <p:sldId id="259" r:id="rId6"/>
    <p:sldId id="270" r:id="rId7"/>
    <p:sldId id="261" r:id="rId8"/>
    <p:sldId id="262" r:id="rId9"/>
    <p:sldId id="271" r:id="rId10"/>
    <p:sldId id="272" r:id="rId11"/>
    <p:sldId id="263" r:id="rId12"/>
    <p:sldId id="264" r:id="rId13"/>
    <p:sldId id="265" r:id="rId14"/>
    <p:sldId id="266" r:id="rId15"/>
    <p:sldId id="269" r:id="rId16"/>
    <p:sldId id="267" r:id="rId17"/>
    <p:sldId id="275"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3" d="100"/>
          <a:sy n="63" d="100"/>
        </p:scale>
        <p:origin x="80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jpg>
</file>

<file path=ppt/media/image2.png>
</file>

<file path=ppt/media/image3.png>
</file>

<file path=ppt/media/image4.jp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7/3/2025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7/3/2025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7/3/2025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7/3/2025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7/3/2025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42DEB-8076-0E5D-4310-FFC095E1CA30}"/>
              </a:ext>
            </a:extLst>
          </p:cNvPr>
          <p:cNvSpPr>
            <a:spLocks noGrp="1"/>
          </p:cNvSpPr>
          <p:nvPr>
            <p:ph type="ctrTitle"/>
          </p:nvPr>
        </p:nvSpPr>
        <p:spPr>
          <a:xfrm>
            <a:off x="1615440" y="1803405"/>
            <a:ext cx="9448800" cy="1825096"/>
          </a:xfrm>
        </p:spPr>
        <p:txBody>
          <a:bodyPr/>
          <a:lstStyle/>
          <a:p>
            <a:r>
              <a:rPr lang="en-US" dirty="0" err="1">
                <a:solidFill>
                  <a:schemeClr val="accent5"/>
                </a:solidFill>
                <a:latin typeface="Constantia" panose="02030602050306030303" pitchFamily="18" charset="0"/>
              </a:rPr>
              <a:t>Kultra</a:t>
            </a:r>
            <a:r>
              <a:rPr lang="en-US" dirty="0">
                <a:solidFill>
                  <a:schemeClr val="accent5"/>
                </a:solidFill>
                <a:latin typeface="Constantia" panose="02030602050306030303" pitchFamily="18" charset="0"/>
              </a:rPr>
              <a:t> mega stores</a:t>
            </a:r>
          </a:p>
        </p:txBody>
      </p:sp>
      <p:sp>
        <p:nvSpPr>
          <p:cNvPr id="3" name="Subtitle 2">
            <a:extLst>
              <a:ext uri="{FF2B5EF4-FFF2-40B4-BE49-F238E27FC236}">
                <a16:creationId xmlns:a16="http://schemas.microsoft.com/office/drawing/2014/main" id="{94293E27-D8FB-AC31-4CB2-1A2EE900DC01}"/>
              </a:ext>
            </a:extLst>
          </p:cNvPr>
          <p:cNvSpPr>
            <a:spLocks noGrp="1"/>
          </p:cNvSpPr>
          <p:nvPr>
            <p:ph type="subTitle" idx="1"/>
          </p:nvPr>
        </p:nvSpPr>
        <p:spPr>
          <a:xfrm>
            <a:off x="4632960" y="3628501"/>
            <a:ext cx="2926080" cy="685800"/>
          </a:xfrm>
        </p:spPr>
        <p:txBody>
          <a:bodyPr/>
          <a:lstStyle/>
          <a:p>
            <a:r>
              <a:rPr lang="en-US" dirty="0">
                <a:solidFill>
                  <a:schemeClr val="accent5"/>
                </a:solidFill>
                <a:latin typeface="Constantia" panose="02030602050306030303" pitchFamily="18" charset="0"/>
              </a:rPr>
              <a:t>Inventory Analysis</a:t>
            </a:r>
          </a:p>
        </p:txBody>
      </p:sp>
      <p:pic>
        <p:nvPicPr>
          <p:cNvPr id="5" name="Picture 4">
            <a:extLst>
              <a:ext uri="{FF2B5EF4-FFF2-40B4-BE49-F238E27FC236}">
                <a16:creationId xmlns:a16="http://schemas.microsoft.com/office/drawing/2014/main" id="{B2474F67-586D-FAEE-5C3C-69BE416EC77B}"/>
              </a:ext>
            </a:extLst>
          </p:cNvPr>
          <p:cNvPicPr>
            <a:picLocks noChangeAspect="1"/>
          </p:cNvPicPr>
          <p:nvPr/>
        </p:nvPicPr>
        <p:blipFill>
          <a:blip r:embed="rId2"/>
          <a:stretch>
            <a:fillRect/>
          </a:stretch>
        </p:blipFill>
        <p:spPr>
          <a:xfrm>
            <a:off x="8900160" y="1"/>
            <a:ext cx="3291840" cy="2194560"/>
          </a:xfrm>
          <a:prstGeom prst="rect">
            <a:avLst/>
          </a:prstGeom>
        </p:spPr>
      </p:pic>
    </p:spTree>
    <p:extLst>
      <p:ext uri="{BB962C8B-B14F-4D97-AF65-F5344CB8AC3E}">
        <p14:creationId xmlns:p14="http://schemas.microsoft.com/office/powerpoint/2010/main" val="371627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C83AF0-A587-C111-28C4-A6A925C2E3DA}"/>
              </a:ext>
            </a:extLst>
          </p:cNvPr>
          <p:cNvSpPr>
            <a:spLocks noGrp="1"/>
          </p:cNvSpPr>
          <p:nvPr>
            <p:ph idx="1"/>
          </p:nvPr>
        </p:nvSpPr>
        <p:spPr>
          <a:xfrm>
            <a:off x="0" y="1869441"/>
            <a:ext cx="12192000" cy="4988560"/>
          </a:xfrm>
        </p:spPr>
        <p:txBody>
          <a:bodyPr/>
          <a:lstStyle/>
          <a:p>
            <a:pPr lvl="0"/>
            <a:r>
              <a:rPr lang="en-US" dirty="0"/>
              <a:t>assigning a specific point of contact for this group to provide personalized support and build a stronger relationship</a:t>
            </a:r>
          </a:p>
          <a:p>
            <a:pPr marL="0" lvl="0" indent="0">
              <a:buNone/>
            </a:pPr>
            <a:endParaRPr lang="en-US" dirty="0"/>
          </a:p>
          <a:p>
            <a:pPr lvl="0"/>
            <a:r>
              <a:rPr lang="en-US" dirty="0"/>
              <a:t>offering them trials and promotions to try new products before making purchases</a:t>
            </a:r>
          </a:p>
          <a:p>
            <a:pPr lvl="0"/>
            <a:r>
              <a:rPr lang="en-US" dirty="0"/>
              <a:t>using their names in communications and acknowledge their past purchases</a:t>
            </a:r>
          </a:p>
          <a:p>
            <a:pPr marL="0" lvl="0" indent="0">
              <a:buNone/>
            </a:pPr>
            <a:endParaRPr lang="en-US" dirty="0"/>
          </a:p>
          <a:p>
            <a:pPr lvl="0"/>
            <a:r>
              <a:rPr lang="en-US" dirty="0"/>
              <a:t>sending thank you notes to demonstrate that they are valued customers</a:t>
            </a:r>
          </a:p>
          <a:p>
            <a:pPr marL="0" lvl="0" indent="0">
              <a:buNone/>
            </a:pPr>
            <a:endParaRPr lang="en-US" dirty="0"/>
          </a:p>
          <a:p>
            <a:pPr lvl="0"/>
            <a:r>
              <a:rPr lang="en-US" dirty="0"/>
              <a:t>consider creating a forum or online community where they can connect with other customers and share experiences</a:t>
            </a:r>
          </a:p>
          <a:p>
            <a:endParaRPr lang="en-US" dirty="0"/>
          </a:p>
        </p:txBody>
      </p:sp>
    </p:spTree>
    <p:extLst>
      <p:ext uri="{BB962C8B-B14F-4D97-AF65-F5344CB8AC3E}">
        <p14:creationId xmlns:p14="http://schemas.microsoft.com/office/powerpoint/2010/main" val="2684636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95CA16-A779-29B8-18CB-F4A59159502C}"/>
              </a:ext>
            </a:extLst>
          </p:cNvPr>
          <p:cNvPicPr>
            <a:picLocks noChangeAspect="1"/>
          </p:cNvPicPr>
          <p:nvPr/>
        </p:nvPicPr>
        <p:blipFill>
          <a:blip r:embed="rId2"/>
          <a:stretch>
            <a:fillRect/>
          </a:stretch>
        </p:blipFill>
        <p:spPr>
          <a:xfrm>
            <a:off x="0" y="1463040"/>
            <a:ext cx="12192000" cy="5394960"/>
          </a:xfrm>
          <a:prstGeom prst="rect">
            <a:avLst/>
          </a:prstGeom>
        </p:spPr>
      </p:pic>
    </p:spTree>
    <p:extLst>
      <p:ext uri="{BB962C8B-B14F-4D97-AF65-F5344CB8AC3E}">
        <p14:creationId xmlns:p14="http://schemas.microsoft.com/office/powerpoint/2010/main" val="1567716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D3AE72-345B-4D3C-991A-31A59F727BF6}"/>
              </a:ext>
            </a:extLst>
          </p:cNvPr>
          <p:cNvPicPr>
            <a:picLocks noChangeAspect="1"/>
          </p:cNvPicPr>
          <p:nvPr/>
        </p:nvPicPr>
        <p:blipFill>
          <a:blip r:embed="rId2"/>
          <a:stretch>
            <a:fillRect/>
          </a:stretch>
        </p:blipFill>
        <p:spPr>
          <a:xfrm>
            <a:off x="0" y="1442720"/>
            <a:ext cx="12192000" cy="5415280"/>
          </a:xfrm>
          <a:prstGeom prst="rect">
            <a:avLst/>
          </a:prstGeom>
        </p:spPr>
      </p:pic>
    </p:spTree>
    <p:extLst>
      <p:ext uri="{BB962C8B-B14F-4D97-AF65-F5344CB8AC3E}">
        <p14:creationId xmlns:p14="http://schemas.microsoft.com/office/powerpoint/2010/main" val="3752457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A0B04B-9610-CCB1-52F1-649BAEDE1F81}"/>
              </a:ext>
            </a:extLst>
          </p:cNvPr>
          <p:cNvPicPr>
            <a:picLocks noChangeAspect="1"/>
          </p:cNvPicPr>
          <p:nvPr/>
        </p:nvPicPr>
        <p:blipFill>
          <a:blip r:embed="rId2"/>
          <a:stretch>
            <a:fillRect/>
          </a:stretch>
        </p:blipFill>
        <p:spPr>
          <a:xfrm>
            <a:off x="0" y="1341120"/>
            <a:ext cx="12283440" cy="5516880"/>
          </a:xfrm>
          <a:prstGeom prst="rect">
            <a:avLst/>
          </a:prstGeom>
        </p:spPr>
      </p:pic>
    </p:spTree>
    <p:extLst>
      <p:ext uri="{BB962C8B-B14F-4D97-AF65-F5344CB8AC3E}">
        <p14:creationId xmlns:p14="http://schemas.microsoft.com/office/powerpoint/2010/main" val="2863805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F91E7C-230F-2C67-46DB-29B1CB234878}"/>
              </a:ext>
            </a:extLst>
          </p:cNvPr>
          <p:cNvPicPr>
            <a:picLocks noChangeAspect="1"/>
          </p:cNvPicPr>
          <p:nvPr/>
        </p:nvPicPr>
        <p:blipFill>
          <a:blip r:embed="rId2"/>
          <a:stretch>
            <a:fillRect/>
          </a:stretch>
        </p:blipFill>
        <p:spPr>
          <a:xfrm>
            <a:off x="0" y="1422400"/>
            <a:ext cx="12192000" cy="5435600"/>
          </a:xfrm>
          <a:prstGeom prst="rect">
            <a:avLst/>
          </a:prstGeom>
        </p:spPr>
      </p:pic>
    </p:spTree>
    <p:extLst>
      <p:ext uri="{BB962C8B-B14F-4D97-AF65-F5344CB8AC3E}">
        <p14:creationId xmlns:p14="http://schemas.microsoft.com/office/powerpoint/2010/main" val="40670434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A5143D-5925-0A9A-3E7A-9BA8C3EAB539}"/>
              </a:ext>
            </a:extLst>
          </p:cNvPr>
          <p:cNvPicPr>
            <a:picLocks noChangeAspect="1"/>
          </p:cNvPicPr>
          <p:nvPr/>
        </p:nvPicPr>
        <p:blipFill>
          <a:blip r:embed="rId2"/>
          <a:stretch>
            <a:fillRect/>
          </a:stretch>
        </p:blipFill>
        <p:spPr>
          <a:xfrm>
            <a:off x="0" y="1412240"/>
            <a:ext cx="12192000" cy="5445760"/>
          </a:xfrm>
          <a:prstGeom prst="rect">
            <a:avLst/>
          </a:prstGeom>
        </p:spPr>
      </p:pic>
    </p:spTree>
    <p:extLst>
      <p:ext uri="{BB962C8B-B14F-4D97-AF65-F5344CB8AC3E}">
        <p14:creationId xmlns:p14="http://schemas.microsoft.com/office/powerpoint/2010/main" val="1847010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011E19-8747-F3DF-2F68-E2DF3B302905}"/>
              </a:ext>
            </a:extLst>
          </p:cNvPr>
          <p:cNvPicPr>
            <a:picLocks noChangeAspect="1"/>
          </p:cNvPicPr>
          <p:nvPr/>
        </p:nvPicPr>
        <p:blipFill>
          <a:blip r:embed="rId2"/>
          <a:stretch>
            <a:fillRect/>
          </a:stretch>
        </p:blipFill>
        <p:spPr>
          <a:xfrm>
            <a:off x="0" y="1412240"/>
            <a:ext cx="12192000" cy="5445760"/>
          </a:xfrm>
          <a:prstGeom prst="rect">
            <a:avLst/>
          </a:prstGeom>
        </p:spPr>
      </p:pic>
    </p:spTree>
    <p:extLst>
      <p:ext uri="{BB962C8B-B14F-4D97-AF65-F5344CB8AC3E}">
        <p14:creationId xmlns:p14="http://schemas.microsoft.com/office/powerpoint/2010/main" val="212290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2F2497-51C0-97EE-EDBC-8E009BBD95B0}"/>
              </a:ext>
            </a:extLst>
          </p:cNvPr>
          <p:cNvPicPr>
            <a:picLocks noChangeAspect="1"/>
          </p:cNvPicPr>
          <p:nvPr/>
        </p:nvPicPr>
        <p:blipFill>
          <a:blip r:embed="rId2"/>
          <a:stretch>
            <a:fillRect/>
          </a:stretch>
        </p:blipFill>
        <p:spPr>
          <a:xfrm>
            <a:off x="0" y="1402080"/>
            <a:ext cx="12192000" cy="5455920"/>
          </a:xfrm>
          <a:prstGeom prst="rect">
            <a:avLst/>
          </a:prstGeom>
        </p:spPr>
      </p:pic>
    </p:spTree>
    <p:extLst>
      <p:ext uri="{BB962C8B-B14F-4D97-AF65-F5344CB8AC3E}">
        <p14:creationId xmlns:p14="http://schemas.microsoft.com/office/powerpoint/2010/main" val="4264659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6ABAF2B-A6A6-753F-1A15-DB449E897CD9}"/>
              </a:ext>
            </a:extLst>
          </p:cNvPr>
          <p:cNvSpPr txBox="1"/>
          <p:nvPr/>
        </p:nvSpPr>
        <p:spPr>
          <a:xfrm>
            <a:off x="0" y="1981200"/>
            <a:ext cx="12192000" cy="2554545"/>
          </a:xfrm>
          <a:prstGeom prst="rect">
            <a:avLst/>
          </a:prstGeom>
          <a:noFill/>
        </p:spPr>
        <p:txBody>
          <a:bodyPr wrap="square" rtlCol="0">
            <a:spAutoFit/>
          </a:bodyPr>
          <a:lstStyle/>
          <a:p>
            <a:pPr algn="just"/>
            <a:r>
              <a:rPr lang="en-US" sz="4000" dirty="0">
                <a:solidFill>
                  <a:schemeClr val="accent5"/>
                </a:solidFill>
                <a:latin typeface="Constantia" panose="02030602050306030303" pitchFamily="18" charset="0"/>
              </a:rPr>
              <a:t>Based on the analysis, the company appropriately spent shipping costs based on the Order Priority as it was revealed that the highest shipping cost were from the high, medium and critical order priority.</a:t>
            </a:r>
          </a:p>
        </p:txBody>
      </p:sp>
    </p:spTree>
    <p:extLst>
      <p:ext uri="{BB962C8B-B14F-4D97-AF65-F5344CB8AC3E}">
        <p14:creationId xmlns:p14="http://schemas.microsoft.com/office/powerpoint/2010/main" val="3017031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0358FC-7BE2-271D-9896-6EC6FB7247BC}"/>
              </a:ext>
            </a:extLst>
          </p:cNvPr>
          <p:cNvSpPr txBox="1"/>
          <p:nvPr/>
        </p:nvSpPr>
        <p:spPr>
          <a:xfrm>
            <a:off x="1849120" y="1341120"/>
            <a:ext cx="7995920" cy="4401205"/>
          </a:xfrm>
          <a:prstGeom prst="rect">
            <a:avLst/>
          </a:prstGeom>
          <a:noFill/>
        </p:spPr>
        <p:txBody>
          <a:bodyPr wrap="square" rtlCol="0">
            <a:spAutoFit/>
          </a:bodyPr>
          <a:lstStyle/>
          <a:p>
            <a:pPr algn="just"/>
            <a:r>
              <a:rPr lang="en-US" sz="4000" dirty="0" err="1">
                <a:solidFill>
                  <a:schemeClr val="accent5"/>
                </a:solidFill>
                <a:latin typeface="Constantia" panose="02030602050306030303" pitchFamily="18" charset="0"/>
              </a:rPr>
              <a:t>Kultra</a:t>
            </a:r>
            <a:r>
              <a:rPr lang="en-US" sz="4000" dirty="0">
                <a:solidFill>
                  <a:schemeClr val="accent5"/>
                </a:solidFill>
                <a:latin typeface="Constantia" panose="02030602050306030303" pitchFamily="18" charset="0"/>
              </a:rPr>
              <a:t> Mega Stores (KMS), headquartered in Lagos, specializes in office supplies and furniture. Its customer base includes individual consumers, small businesses (retail), and large corporate clients (wholesale) across Lagos, Nigeria. </a:t>
            </a:r>
          </a:p>
        </p:txBody>
      </p:sp>
    </p:spTree>
    <p:extLst>
      <p:ext uri="{BB962C8B-B14F-4D97-AF65-F5344CB8AC3E}">
        <p14:creationId xmlns:p14="http://schemas.microsoft.com/office/powerpoint/2010/main" val="1895996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1EA8D-D748-052F-2E14-C917321691D6}"/>
              </a:ext>
            </a:extLst>
          </p:cNvPr>
          <p:cNvSpPr>
            <a:spLocks noGrp="1"/>
          </p:cNvSpPr>
          <p:nvPr>
            <p:ph type="title"/>
          </p:nvPr>
        </p:nvSpPr>
        <p:spPr>
          <a:xfrm>
            <a:off x="3535680" y="639315"/>
            <a:ext cx="5608320" cy="1293028"/>
          </a:xfrm>
        </p:spPr>
        <p:txBody>
          <a:bodyPr/>
          <a:lstStyle/>
          <a:p>
            <a:r>
              <a:rPr lang="en-US" dirty="0">
                <a:solidFill>
                  <a:schemeClr val="accent5"/>
                </a:solidFill>
                <a:latin typeface="Constantia" panose="02030602050306030303" pitchFamily="18" charset="0"/>
              </a:rPr>
              <a:t>Project  Overview</a:t>
            </a:r>
          </a:p>
        </p:txBody>
      </p:sp>
      <p:sp>
        <p:nvSpPr>
          <p:cNvPr id="3" name="Content Placeholder 2">
            <a:extLst>
              <a:ext uri="{FF2B5EF4-FFF2-40B4-BE49-F238E27FC236}">
                <a16:creationId xmlns:a16="http://schemas.microsoft.com/office/drawing/2014/main" id="{40356E81-EE4D-E161-37CE-9BDA7B1DAF96}"/>
              </a:ext>
            </a:extLst>
          </p:cNvPr>
          <p:cNvSpPr>
            <a:spLocks noGrp="1"/>
          </p:cNvSpPr>
          <p:nvPr>
            <p:ph idx="1"/>
          </p:nvPr>
        </p:nvSpPr>
        <p:spPr>
          <a:xfrm>
            <a:off x="0" y="1625600"/>
            <a:ext cx="12192000" cy="5232400"/>
          </a:xfrm>
        </p:spPr>
        <p:txBody>
          <a:bodyPr>
            <a:normAutofit/>
          </a:bodyPr>
          <a:lstStyle/>
          <a:p>
            <a:pPr marL="0" indent="0" algn="just">
              <a:buNone/>
            </a:pPr>
            <a:r>
              <a:rPr lang="en-US" sz="4000" dirty="0">
                <a:solidFill>
                  <a:schemeClr val="accent5"/>
                </a:solidFill>
                <a:latin typeface="Constantia" panose="02030602050306030303" pitchFamily="18" charset="0"/>
              </a:rPr>
              <a:t>This inventory analysis aims to identify the best-selling products, best performing regions, most valuable customers and low performing regions.</a:t>
            </a:r>
          </a:p>
          <a:p>
            <a:pPr marL="0" indent="0" algn="just">
              <a:buNone/>
            </a:pPr>
            <a:r>
              <a:rPr lang="en-US" sz="4000" dirty="0">
                <a:solidFill>
                  <a:schemeClr val="accent5"/>
                </a:solidFill>
                <a:latin typeface="Constantia" panose="02030602050306030303" pitchFamily="18" charset="0"/>
              </a:rPr>
              <a:t>Most importantly to estimate cost of shipping and relate it to the order priority and the shipping mode.</a:t>
            </a:r>
          </a:p>
        </p:txBody>
      </p:sp>
    </p:spTree>
    <p:extLst>
      <p:ext uri="{BB962C8B-B14F-4D97-AF65-F5344CB8AC3E}">
        <p14:creationId xmlns:p14="http://schemas.microsoft.com/office/powerpoint/2010/main" val="803583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97814E-B3BE-A215-624E-541F7900CBDE}"/>
              </a:ext>
            </a:extLst>
          </p:cNvPr>
          <p:cNvPicPr>
            <a:picLocks noChangeAspect="1"/>
          </p:cNvPicPr>
          <p:nvPr/>
        </p:nvPicPr>
        <p:blipFill>
          <a:blip r:embed="rId2"/>
          <a:stretch>
            <a:fillRect/>
          </a:stretch>
        </p:blipFill>
        <p:spPr>
          <a:xfrm>
            <a:off x="0" y="1737360"/>
            <a:ext cx="12191999" cy="5120640"/>
          </a:xfrm>
          <a:prstGeom prst="rect">
            <a:avLst/>
          </a:prstGeom>
        </p:spPr>
      </p:pic>
    </p:spTree>
    <p:extLst>
      <p:ext uri="{BB962C8B-B14F-4D97-AF65-F5344CB8AC3E}">
        <p14:creationId xmlns:p14="http://schemas.microsoft.com/office/powerpoint/2010/main" val="3201585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5F678F-196C-DA1F-407D-8A2283F1EABF}"/>
              </a:ext>
            </a:extLst>
          </p:cNvPr>
          <p:cNvPicPr>
            <a:picLocks noChangeAspect="1"/>
          </p:cNvPicPr>
          <p:nvPr/>
        </p:nvPicPr>
        <p:blipFill>
          <a:blip r:embed="rId2"/>
          <a:stretch>
            <a:fillRect/>
          </a:stretch>
        </p:blipFill>
        <p:spPr>
          <a:xfrm>
            <a:off x="0" y="1483360"/>
            <a:ext cx="12191999" cy="5374640"/>
          </a:xfrm>
          <a:prstGeom prst="rect">
            <a:avLst/>
          </a:prstGeom>
        </p:spPr>
      </p:pic>
    </p:spTree>
    <p:extLst>
      <p:ext uri="{BB962C8B-B14F-4D97-AF65-F5344CB8AC3E}">
        <p14:creationId xmlns:p14="http://schemas.microsoft.com/office/powerpoint/2010/main" val="1894532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D4F796-FDDE-B500-939E-AEE35251CCC9}"/>
              </a:ext>
            </a:extLst>
          </p:cNvPr>
          <p:cNvPicPr>
            <a:picLocks noChangeAspect="1"/>
          </p:cNvPicPr>
          <p:nvPr/>
        </p:nvPicPr>
        <p:blipFill>
          <a:blip r:embed="rId2"/>
          <a:stretch>
            <a:fillRect/>
          </a:stretch>
        </p:blipFill>
        <p:spPr>
          <a:xfrm>
            <a:off x="0" y="1422400"/>
            <a:ext cx="12192000" cy="5435600"/>
          </a:xfrm>
          <a:prstGeom prst="rect">
            <a:avLst/>
          </a:prstGeom>
        </p:spPr>
      </p:pic>
    </p:spTree>
    <p:extLst>
      <p:ext uri="{BB962C8B-B14F-4D97-AF65-F5344CB8AC3E}">
        <p14:creationId xmlns:p14="http://schemas.microsoft.com/office/powerpoint/2010/main" val="3823314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504613-D104-4F70-F888-B1E4A9481FA0}"/>
              </a:ext>
            </a:extLst>
          </p:cNvPr>
          <p:cNvPicPr>
            <a:picLocks noChangeAspect="1"/>
          </p:cNvPicPr>
          <p:nvPr/>
        </p:nvPicPr>
        <p:blipFill>
          <a:blip r:embed="rId2"/>
          <a:stretch>
            <a:fillRect/>
          </a:stretch>
        </p:blipFill>
        <p:spPr>
          <a:xfrm>
            <a:off x="0" y="1442720"/>
            <a:ext cx="12192000" cy="5415280"/>
          </a:xfrm>
          <a:prstGeom prst="rect">
            <a:avLst/>
          </a:prstGeom>
        </p:spPr>
      </p:pic>
    </p:spTree>
    <p:extLst>
      <p:ext uri="{BB962C8B-B14F-4D97-AF65-F5344CB8AC3E}">
        <p14:creationId xmlns:p14="http://schemas.microsoft.com/office/powerpoint/2010/main" val="872396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A8D3F2-13C3-2BA5-F3E3-893BC8D39CB4}"/>
              </a:ext>
            </a:extLst>
          </p:cNvPr>
          <p:cNvPicPr>
            <a:picLocks noChangeAspect="1"/>
          </p:cNvPicPr>
          <p:nvPr/>
        </p:nvPicPr>
        <p:blipFill>
          <a:blip r:embed="rId2"/>
          <a:stretch>
            <a:fillRect/>
          </a:stretch>
        </p:blipFill>
        <p:spPr>
          <a:xfrm>
            <a:off x="0" y="1412240"/>
            <a:ext cx="12192000" cy="5445760"/>
          </a:xfrm>
          <a:prstGeom prst="rect">
            <a:avLst/>
          </a:prstGeom>
        </p:spPr>
      </p:pic>
    </p:spTree>
    <p:extLst>
      <p:ext uri="{BB962C8B-B14F-4D97-AF65-F5344CB8AC3E}">
        <p14:creationId xmlns:p14="http://schemas.microsoft.com/office/powerpoint/2010/main" val="4251534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3B442-FD07-CDC1-D32C-107BEAC94FF9}"/>
              </a:ext>
            </a:extLst>
          </p:cNvPr>
          <p:cNvSpPr>
            <a:spLocks noGrp="1"/>
          </p:cNvSpPr>
          <p:nvPr>
            <p:ph type="title"/>
          </p:nvPr>
        </p:nvSpPr>
        <p:spPr>
          <a:xfrm>
            <a:off x="558800" y="764373"/>
            <a:ext cx="10947400" cy="1293028"/>
          </a:xfrm>
        </p:spPr>
        <p:txBody>
          <a:bodyPr>
            <a:normAutofit fontScale="90000"/>
          </a:bodyPr>
          <a:lstStyle/>
          <a:p>
            <a:pPr algn="l"/>
            <a:r>
              <a:rPr lang="en-US" sz="3100" dirty="0">
                <a:latin typeface="Constantia" panose="02030602050306030303" pitchFamily="18" charset="0"/>
              </a:rPr>
              <a:t>Recommendation on increase in patronage from the bottom </a:t>
            </a:r>
            <a:r>
              <a:rPr lang="en-US" sz="4400" dirty="0">
                <a:latin typeface="Constantia" panose="02030602050306030303" pitchFamily="18" charset="0"/>
              </a:rPr>
              <a:t>10</a:t>
            </a:r>
            <a:r>
              <a:rPr lang="en-US" sz="3100" dirty="0">
                <a:latin typeface="Constantia" panose="02030602050306030303" pitchFamily="18" charset="0"/>
              </a:rPr>
              <a:t>  customers </a:t>
            </a:r>
            <a:br>
              <a:rPr lang="en-US" dirty="0"/>
            </a:br>
            <a:endParaRPr lang="en-US" dirty="0"/>
          </a:p>
        </p:txBody>
      </p:sp>
      <p:sp>
        <p:nvSpPr>
          <p:cNvPr id="3" name="Content Placeholder 2">
            <a:extLst>
              <a:ext uri="{FF2B5EF4-FFF2-40B4-BE49-F238E27FC236}">
                <a16:creationId xmlns:a16="http://schemas.microsoft.com/office/drawing/2014/main" id="{4BC177FD-33D9-7A85-8839-56E81EBD4017}"/>
              </a:ext>
            </a:extLst>
          </p:cNvPr>
          <p:cNvSpPr>
            <a:spLocks noGrp="1"/>
          </p:cNvSpPr>
          <p:nvPr>
            <p:ph idx="1"/>
          </p:nvPr>
        </p:nvSpPr>
        <p:spPr>
          <a:xfrm>
            <a:off x="0" y="2057401"/>
            <a:ext cx="12192000" cy="4714240"/>
          </a:xfrm>
        </p:spPr>
        <p:txBody>
          <a:bodyPr/>
          <a:lstStyle/>
          <a:p>
            <a:pPr marL="0" indent="0">
              <a:buNone/>
            </a:pPr>
            <a:r>
              <a:rPr lang="en-US" dirty="0"/>
              <a:t>The bottom 10 customers bought the same line of product category; thus Management can look at: </a:t>
            </a:r>
          </a:p>
          <a:p>
            <a:pPr lvl="0"/>
            <a:r>
              <a:rPr lang="en-US" dirty="0"/>
              <a:t>suggesting complementary products </a:t>
            </a:r>
          </a:p>
          <a:p>
            <a:pPr lvl="0"/>
            <a:r>
              <a:rPr lang="en-US" dirty="0"/>
              <a:t>sending out email or mail campaigns with exclusive offers and promotions specifically designed for this group</a:t>
            </a:r>
          </a:p>
          <a:p>
            <a:pPr lvl="0"/>
            <a:r>
              <a:rPr lang="en-US" dirty="0"/>
              <a:t>reaching out to those who haven’t purchased recently with special offers to encourage them to return</a:t>
            </a:r>
          </a:p>
          <a:p>
            <a:r>
              <a:rPr lang="en-US" dirty="0"/>
              <a:t>gathering feedback about their satisfaction with previous purchases and offer assistance with any issues they may be experiencing. </a:t>
            </a:r>
          </a:p>
          <a:p>
            <a:r>
              <a:rPr lang="en-US" dirty="0"/>
              <a:t>This will also be used in improving products and services. Address any concerns or complaints promptly and efficiently to prevent further dissatisfactions. Ask them what other products they might be interested in.</a:t>
            </a:r>
          </a:p>
        </p:txBody>
      </p:sp>
    </p:spTree>
    <p:extLst>
      <p:ext uri="{BB962C8B-B14F-4D97-AF65-F5344CB8AC3E}">
        <p14:creationId xmlns:p14="http://schemas.microsoft.com/office/powerpoint/2010/main" val="302279085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43</TotalTime>
  <Words>311</Words>
  <Application>Microsoft Office PowerPoint</Application>
  <PresentationFormat>Widescreen</PresentationFormat>
  <Paragraphs>22</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Constantia</vt:lpstr>
      <vt:lpstr>Vapor Trail</vt:lpstr>
      <vt:lpstr>Kultra mega stores</vt:lpstr>
      <vt:lpstr>PowerPoint Presentation</vt:lpstr>
      <vt:lpstr>Project  Overview</vt:lpstr>
      <vt:lpstr>PowerPoint Presentation</vt:lpstr>
      <vt:lpstr>PowerPoint Presentation</vt:lpstr>
      <vt:lpstr>PowerPoint Presentation</vt:lpstr>
      <vt:lpstr>PowerPoint Presentation</vt:lpstr>
      <vt:lpstr>PowerPoint Presentation</vt:lpstr>
      <vt:lpstr>Recommendation on increase in patronage from the bottom 10  customers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Toyin Ajeigbe</dc:creator>
  <cp:lastModifiedBy>Toyin Ajeigbe</cp:lastModifiedBy>
  <cp:revision>5</cp:revision>
  <dcterms:created xsi:type="dcterms:W3CDTF">2025-07-03T13:41:35Z</dcterms:created>
  <dcterms:modified xsi:type="dcterms:W3CDTF">2025-07-03T14:26:36Z</dcterms:modified>
</cp:coreProperties>
</file>

<file path=docProps/thumbnail.jpeg>
</file>